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7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gs1suCrGQs0b5Dd9T0P8aGiwQ6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550C589-BE81-4CDD-95FF-0095B9AAB96B}">
  <a:tblStyle styleId="{9550C589-BE81-4CDD-95FF-0095B9AAB96B}" styleName="Table_0">
    <a:wholeTbl>
      <a:tcTxStyle b="off" i="off">
        <a:font>
          <a:latin typeface="微软雅黑"/>
          <a:ea typeface="微软雅黑"/>
          <a:cs typeface="微软雅黑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5FD"/>
          </a:solidFill>
        </a:fill>
      </a:tcStyle>
    </a:wholeTbl>
    <a:band1H>
      <a:tcTxStyle/>
      <a:tcStyle>
        <a:tcBdr/>
        <a:fill>
          <a:solidFill>
            <a:srgbClr val="CAEBF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EBF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微软雅黑"/>
          <a:ea typeface="微软雅黑"/>
          <a:cs typeface="微软雅黑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微软雅黑"/>
          <a:ea typeface="微软雅黑"/>
          <a:cs typeface="微软雅黑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微软雅黑"/>
          <a:ea typeface="微软雅黑"/>
          <a:cs typeface="微软雅黑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微软雅黑"/>
          <a:ea typeface="微软雅黑"/>
          <a:cs typeface="微软雅黑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234" y="132"/>
      </p:cViewPr>
      <p:guideLst>
        <p:guide orient="horz" pos="21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icrosoft Yahe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自定义版式">
  <p:cSld name="1_自定义版式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Yahe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Yahe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比较">
  <p:cSld name="1_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33"/>
          <p:cNvSpPr txBox="1"/>
          <p:nvPr/>
        </p:nvSpPr>
        <p:spPr>
          <a:xfrm>
            <a:off x="1907704" y="6733864"/>
            <a:ext cx="1440159" cy="11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 b="0" i="0" u="sng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行业PPT模板</a:t>
            </a:r>
            <a:r>
              <a:rPr lang="en-US" sz="10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http://www.1ppt.com/hangye/</a:t>
            </a:r>
            <a:endParaRPr sz="100" b="0" i="0" u="none" strike="noStrike" cap="non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icrosoft Yahe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Yahei"/>
              <a:buNone/>
              <a:defRPr sz="4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AVjTH3FySQ8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hyperlink" Target="https://youtu.be/TXTZ-2wflG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J_X6rJFLRKA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canva.com/design/DAFgEouLM3I/sm65m2IJGg69jwOhJa_bsQ/watch?utm_content=DAFgEouLM3I&amp;utm_campaign=designshare&amp;utm_medium=link&amp;utm_source=publishsharelin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2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linoit.com/users/joravister/canvases/Jolanta%20R." TargetMode="External"/><Relationship Id="rId11" Type="http://schemas.openxmlformats.org/officeDocument/2006/relationships/image" Target="../media/image52.jpg"/><Relationship Id="rId5" Type="http://schemas.openxmlformats.org/officeDocument/2006/relationships/hyperlink" Target="https://www.canva.com/design/DAFeYeO4kJE/AP5JCVKOrv2VrN0wFGVU0w/watch?utm_content=DAFeYeO4kJE&amp;utm_campaign=designshare&amp;utm_medium=link&amp;utm_source=publishsharelink" TargetMode="External"/><Relationship Id="rId10" Type="http://schemas.openxmlformats.org/officeDocument/2006/relationships/image" Target="../media/image51.jpg"/><Relationship Id="rId4" Type="http://schemas.openxmlformats.org/officeDocument/2006/relationships/image" Target="../media/image48.png"/><Relationship Id="rId9" Type="http://schemas.openxmlformats.org/officeDocument/2006/relationships/hyperlink" Target="https://youtu.be/rAOtgmmVcYM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canva.com/design/DAF0DBLQ8ao/yWgG9w1vLk9IUe0BYh2xcQ/watch?utm_content=DAF0DBLQ8ao&amp;utm_campaign=designshare&amp;utm_medium=link&amp;utm_source=edito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0199qJOxCgE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://linoit.com/users/sigitaziti/canvases/Sigitos%20tinklaveika%202023" TargetMode="External"/><Relationship Id="rId4" Type="http://schemas.openxmlformats.org/officeDocument/2006/relationships/hyperlink" Target="http://linoit.com/users/joravister/canvases/Jolanta%20R.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nva.com/design/DAFw3dYEgSI/yUdBj3Ak4S2r1-7_cJUwpQ/watch?utm_content=DAFw3dYEgSI&amp;utm_campaign=desi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hyperlink" Target="https://www.canva.com/design/DAFw8cD93kI/9j0V5WIyRbFS3gsNtxMp7A/view?utm_content=DAFw8cD93kI&amp;utm_campaign=designshare&amp;utm_medium=link&amp;utm_source=publishsharelink" TargetMode="Externa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v7LBF5Y0hrY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27310"/>
            <a:ext cx="12192001" cy="6857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24449"/>
            <a:ext cx="12192000" cy="183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330" y="-2"/>
            <a:ext cx="2126894" cy="314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14946" y="419873"/>
            <a:ext cx="964941" cy="6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16727" y="1471069"/>
            <a:ext cx="1723430" cy="93846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"/>
          <p:cNvSpPr txBox="1"/>
          <p:nvPr/>
        </p:nvSpPr>
        <p:spPr>
          <a:xfrm>
            <a:off x="1387436" y="1913436"/>
            <a:ext cx="90984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12D8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“</a:t>
            </a:r>
            <a:r>
              <a:rPr lang="en-US" sz="3600" b="1" i="0" u="none" strike="noStrike" cap="none">
                <a:solidFill>
                  <a:srgbClr val="012D86"/>
                </a:solidFill>
                <a:latin typeface="Comic Sans MS"/>
                <a:ea typeface="Comic Sans MS"/>
                <a:cs typeface="Comic Sans MS"/>
                <a:sym typeface="Comic Sans MS"/>
              </a:rPr>
              <a:t>PATS TYRINĖJU, KURIU, ATRANDU,  PATIRIU.</a:t>
            </a:r>
            <a:r>
              <a:rPr lang="en-US" sz="3600" b="1" i="0" u="none" strike="noStrike" cap="none">
                <a:solidFill>
                  <a:srgbClr val="60C2DC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600" b="1" i="0" u="none" strike="noStrike" cap="none">
              <a:solidFill>
                <a:srgbClr val="60C2D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9EE25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KAUNO LOPŠELIO DARŽELIO “SVIRNELIS”ATVEJIS”</a:t>
            </a:r>
            <a:endParaRPr sz="3600" b="1" i="0" u="none" strike="noStrike" cap="none">
              <a:solidFill>
                <a:srgbClr val="9EE25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9EE25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2022-2023 M.M</a:t>
            </a:r>
            <a:endParaRPr sz="3600" b="1" i="0" u="none" strike="noStrike" cap="none">
              <a:solidFill>
                <a:srgbClr val="9EE25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10" name="Google Shape;110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" y="5823284"/>
            <a:ext cx="1283368" cy="25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81200" y="3648839"/>
            <a:ext cx="2033760" cy="26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05250" y="298275"/>
            <a:ext cx="1809750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BFB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47895"/>
            <a:ext cx="12192000" cy="183351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/>
          <p:nvPr/>
        </p:nvSpPr>
        <p:spPr>
          <a:xfrm>
            <a:off x="1080125" y="610975"/>
            <a:ext cx="10989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C2DC"/>
              </a:buClr>
              <a:buSzPts val="3600"/>
              <a:buFont typeface="Microsoft Yahei"/>
              <a:buNone/>
            </a:pPr>
            <a:r>
              <a:rPr lang="en-US" sz="3600" b="1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SVEČIUOJAMĖS KAUNO AVMI</a:t>
            </a:r>
            <a:endParaRPr sz="3600" b="1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C2DC"/>
              </a:buClr>
              <a:buSzPts val="3600"/>
              <a:buFont typeface="Microsoft Yahei"/>
              <a:buNone/>
            </a:pPr>
            <a:r>
              <a:rPr lang="en-US" sz="3600" b="1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(tėvelių iniciatyva)</a:t>
            </a:r>
            <a:endParaRPr sz="3600" b="1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32" name="Google Shape;23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50875" y="774025"/>
            <a:ext cx="6352637" cy="56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"/>
          <p:cNvSpPr/>
          <p:nvPr/>
        </p:nvSpPr>
        <p:spPr>
          <a:xfrm>
            <a:off x="857247" y="1909043"/>
            <a:ext cx="4159800" cy="22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07376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 </a:t>
            </a:r>
            <a:r>
              <a:rPr lang="en-US" sz="1650" b="1" i="0" u="none" strike="noStrike" cap="none">
                <a:solidFill>
                  <a:srgbClr val="07376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K</a:t>
            </a:r>
            <a:r>
              <a:rPr lang="en-US" sz="1650" b="1">
                <a:solidFill>
                  <a:srgbClr val="07376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as mieste renka mokesčius?</a:t>
            </a:r>
            <a:endParaRPr sz="1650" b="1">
              <a:solidFill>
                <a:srgbClr val="07376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>
                <a:solidFill>
                  <a:srgbClr val="07376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Kam jie reikalingi?</a:t>
            </a:r>
            <a:endParaRPr sz="1650" b="1">
              <a:solidFill>
                <a:srgbClr val="07376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>
                <a:solidFill>
                  <a:srgbClr val="07376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Kas juos paskirsto?</a:t>
            </a:r>
            <a:endParaRPr sz="1650" b="1">
              <a:solidFill>
                <a:srgbClr val="07376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>
                <a:solidFill>
                  <a:srgbClr val="07376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Kaip atrodytų miestas , kuriame nėra mokesčių? Į šiuos ir kitus klausimus, vaikams suprantamu būdu atsakinėjo Kauno AVMI darbuotojai.</a:t>
            </a:r>
            <a:endParaRPr sz="1650" b="1">
              <a:solidFill>
                <a:srgbClr val="07376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34" name="Google Shape;23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4150" y="2006512"/>
            <a:ext cx="5296505" cy="318782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3"/>
          <p:cNvSpPr/>
          <p:nvPr/>
        </p:nvSpPr>
        <p:spPr>
          <a:xfrm>
            <a:off x="5966350" y="4704975"/>
            <a:ext cx="5595600" cy="15327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FF"/>
          </a:solidFill>
          <a:ln w="2857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u="sng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VAŽIUOJAME KARTU...</a:t>
            </a:r>
            <a:endParaRPr sz="2600" b="1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36" name="Google Shape;236;p13" descr="Matuojamės AVMI vadovo kėdę"/>
          <p:cNvPicPr preferRelativeResize="0"/>
          <p:nvPr/>
        </p:nvPicPr>
        <p:blipFill rotWithShape="1">
          <a:blip r:embed="rId7">
            <a:alphaModFix/>
          </a:blip>
          <a:srcRect l="-2675" r="-3922" b="-3498"/>
          <a:stretch/>
        </p:blipFill>
        <p:spPr>
          <a:xfrm>
            <a:off x="1423025" y="4270300"/>
            <a:ext cx="4371098" cy="2500976"/>
          </a:xfrm>
          <a:prstGeom prst="rect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257175" dir="5400000" fadeDir="5400012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BFB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47895"/>
            <a:ext cx="12192001" cy="183351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9"/>
          <p:cNvSpPr txBox="1"/>
          <p:nvPr/>
        </p:nvSpPr>
        <p:spPr>
          <a:xfrm>
            <a:off x="2638975" y="359050"/>
            <a:ext cx="666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C2DC"/>
              </a:buClr>
              <a:buSzPts val="3600"/>
              <a:buFont typeface="Microsoft Yahei"/>
              <a:buNone/>
            </a:pPr>
            <a:r>
              <a:rPr lang="en-US" sz="3600" b="1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KUR SKRENDA LĖKTUVAI?</a:t>
            </a:r>
            <a:endParaRPr sz="3600" b="1" i="0" u="none" strike="noStrike" cap="none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3" name="Google Shape;24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675" y="1392750"/>
            <a:ext cx="6186300" cy="468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1025" y="1209250"/>
            <a:ext cx="4186775" cy="424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9"/>
          <p:cNvSpPr txBox="1"/>
          <p:nvPr/>
        </p:nvSpPr>
        <p:spPr>
          <a:xfrm>
            <a:off x="450675" y="1209250"/>
            <a:ext cx="6186300" cy="615600"/>
          </a:xfrm>
          <a:prstGeom prst="rect">
            <a:avLst/>
          </a:prstGeom>
          <a:solidFill>
            <a:srgbClr val="CAEBFB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Apsilankėme tėvelio darbovietėje</a:t>
            </a:r>
            <a:r>
              <a:rPr lang="en-US" sz="2800">
                <a:solidFill>
                  <a:srgbClr val="1C458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</a:t>
            </a:r>
            <a:endParaRPr sz="2800">
              <a:solidFill>
                <a:srgbClr val="1C458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46" name="Google Shape;24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600" y="2230950"/>
            <a:ext cx="3460127" cy="3598776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7" name="Google Shape;247;p19"/>
          <p:cNvSpPr txBox="1"/>
          <p:nvPr/>
        </p:nvSpPr>
        <p:spPr>
          <a:xfrm>
            <a:off x="5102650" y="2028550"/>
            <a:ext cx="3245100" cy="1062300"/>
          </a:xfrm>
          <a:prstGeom prst="rect">
            <a:avLst/>
          </a:prstGeom>
          <a:solidFill>
            <a:srgbClr val="FF00FF"/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u="sng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KVIEČIAME PASIŽVALGYTI ČIA</a:t>
            </a:r>
            <a:endParaRPr sz="1900" b="1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8" name="Google Shape;24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7474" y="3448050"/>
            <a:ext cx="2381702" cy="238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BFB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"/>
          <p:cNvSpPr txBox="1"/>
          <p:nvPr/>
        </p:nvSpPr>
        <p:spPr>
          <a:xfrm>
            <a:off x="251645" y="6467164"/>
            <a:ext cx="1440159" cy="11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 b="0" i="0" u="none" strike="noStrike" cap="non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行业PPT模板http://www.1ppt.com/hangye/</a:t>
            </a:r>
            <a:endParaRPr sz="100" b="0" i="0" u="none" strike="noStrike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54" name="Google Shape;2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47895"/>
            <a:ext cx="12192000" cy="183351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6"/>
          <p:cNvSpPr txBox="1"/>
          <p:nvPr/>
        </p:nvSpPr>
        <p:spPr>
          <a:xfrm>
            <a:off x="1525900" y="359150"/>
            <a:ext cx="10167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C2DC"/>
              </a:buClr>
              <a:buSzPts val="3600"/>
              <a:buFont typeface="Microsoft Yahei"/>
              <a:buNone/>
            </a:pPr>
            <a:r>
              <a:rPr lang="en-US" sz="3600" b="1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ŠVENTINIS RYTMETYS “KAZIUKAS 2023”</a:t>
            </a:r>
            <a:endParaRPr sz="3600" b="1" i="0" u="none" strike="noStrike" cap="none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6" name="Google Shape;25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650" y="1091373"/>
            <a:ext cx="2200275" cy="472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2000" y="914300"/>
            <a:ext cx="8900200" cy="507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6"/>
          <p:cNvSpPr txBox="1"/>
          <p:nvPr/>
        </p:nvSpPr>
        <p:spPr>
          <a:xfrm>
            <a:off x="2610200" y="5047900"/>
            <a:ext cx="5002500" cy="908700"/>
          </a:xfrm>
          <a:prstGeom prst="rect">
            <a:avLst/>
          </a:prstGeom>
          <a:solidFill>
            <a:srgbClr val="FF00FF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65" b="1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65" b="1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5" b="1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65" b="1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</a:t>
            </a:r>
            <a:r>
              <a:rPr lang="en-US" sz="2435" b="1" u="sng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KVIEČIAME UŽEITI...</a:t>
            </a:r>
            <a:endParaRPr sz="2957" b="1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29" b="1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29" b="1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29" b="1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9" name="Google Shape;259;p6"/>
          <p:cNvSpPr/>
          <p:nvPr/>
        </p:nvSpPr>
        <p:spPr>
          <a:xfrm>
            <a:off x="6610613" y="2914358"/>
            <a:ext cx="25617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Click here to add content that matches the title.</a:t>
            </a:r>
            <a:br>
              <a:rPr lang="en-US" sz="105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endParaRPr sz="1050" b="0" i="0" u="none" strike="noStrike" cap="non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60" name="Google Shape;260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8941" y="2470075"/>
            <a:ext cx="5002409" cy="2577826"/>
          </a:xfrm>
          <a:prstGeom prst="rect">
            <a:avLst/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BFB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"/>
          <p:cNvSpPr txBox="1">
            <a:spLocks noGrp="1"/>
          </p:cNvSpPr>
          <p:nvPr>
            <p:ph type="title"/>
          </p:nvPr>
        </p:nvSpPr>
        <p:spPr>
          <a:xfrm>
            <a:off x="838200" y="221213"/>
            <a:ext cx="105156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2D86"/>
              </a:buClr>
              <a:buSzPts val="3200"/>
              <a:buFont typeface="Times New Roman"/>
              <a:buNone/>
            </a:pPr>
            <a:r>
              <a:rPr lang="en-US" sz="3200" b="1">
                <a:solidFill>
                  <a:srgbClr val="012D86"/>
                </a:solidFill>
                <a:latin typeface="Comic Sans MS"/>
                <a:ea typeface="Comic Sans MS"/>
                <a:cs typeface="Comic Sans MS"/>
                <a:sym typeface="Comic Sans MS"/>
              </a:rPr>
              <a:t>SVEČIUOSE  KAUNO CHORINIO DAINAVIMO  MOKYKLOJE “VARPELIS” (tėvelių iniciatyvos)</a:t>
            </a:r>
            <a:endParaRPr sz="3200" b="1">
              <a:solidFill>
                <a:srgbClr val="012D8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6" name="Google Shape;26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47895"/>
            <a:ext cx="12192000" cy="183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8"/>
          <p:cNvPicPr preferRelativeResize="0"/>
          <p:nvPr/>
        </p:nvPicPr>
        <p:blipFill rotWithShape="1">
          <a:blip r:embed="rId4">
            <a:alphaModFix/>
          </a:blip>
          <a:srcRect l="-6142" t="-7719" r="-14798" b="-10534"/>
          <a:stretch/>
        </p:blipFill>
        <p:spPr>
          <a:xfrm>
            <a:off x="-1016625" y="1085775"/>
            <a:ext cx="10360650" cy="596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8"/>
          <p:cNvSpPr txBox="1"/>
          <p:nvPr/>
        </p:nvSpPr>
        <p:spPr>
          <a:xfrm>
            <a:off x="2430780" y="2070735"/>
            <a:ext cx="284607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accen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69" name="Google Shape;269;p8" descr="20230413_10575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l="4615" t="-4700" b="9194"/>
          <a:stretch/>
        </p:blipFill>
        <p:spPr>
          <a:xfrm>
            <a:off x="1714500" y="2345450"/>
            <a:ext cx="5400600" cy="3222300"/>
          </a:xfrm>
          <a:prstGeom prst="rect">
            <a:avLst/>
          </a:prstGeom>
          <a:noFill/>
          <a:ln w="1143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0" name="Google Shape;270;p8"/>
          <p:cNvPicPr preferRelativeResize="0"/>
          <p:nvPr/>
        </p:nvPicPr>
        <p:blipFill rotWithShape="1">
          <a:blip r:embed="rId6">
            <a:alphaModFix/>
          </a:blip>
          <a:srcRect t="-6373" b="16226"/>
          <a:stretch/>
        </p:blipFill>
        <p:spPr>
          <a:xfrm>
            <a:off x="7496175" y="1233163"/>
            <a:ext cx="4372374" cy="3947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1" name="Google Shape;271;p8"/>
          <p:cNvGraphicFramePr/>
          <p:nvPr/>
        </p:nvGraphicFramePr>
        <p:xfrm>
          <a:off x="7753540" y="504789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{9550C589-BE81-4CDD-95FF-0095B9AAB96B}</a:tableStyleId>
              </a:tblPr>
              <a:tblGrid>
                <a:gridCol w="385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79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2D86"/>
                        </a:buClr>
                        <a:buSzPts val="1800"/>
                        <a:buFont typeface="Microsoft Yahei"/>
                        <a:buNone/>
                      </a:pPr>
                      <a:endParaRPr sz="2300">
                        <a:solidFill>
                          <a:srgbClr val="20124D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2D86"/>
                        </a:buClr>
                        <a:buSzPts val="1800"/>
                        <a:buFont typeface="Microsoft Yahei"/>
                        <a:buNone/>
                      </a:pPr>
                      <a:r>
                        <a:rPr lang="en-US" sz="2900" u="sng">
                          <a:solidFill>
                            <a:srgbClr val="20124D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SPAUSTI ČIA....</a:t>
                      </a:r>
                      <a:endParaRPr sz="2500">
                        <a:solidFill>
                          <a:srgbClr val="351C75"/>
                        </a:solidFill>
                      </a:endParaRPr>
                    </a:p>
                  </a:txBody>
                  <a:tcPr marL="91450" marR="91450" marT="45725" marB="45725">
                    <a:lnL w="7620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BFB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47895"/>
            <a:ext cx="12192001" cy="183351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7"/>
          <p:cNvSpPr txBox="1"/>
          <p:nvPr/>
        </p:nvSpPr>
        <p:spPr>
          <a:xfrm>
            <a:off x="947250" y="610975"/>
            <a:ext cx="11063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C2DC"/>
              </a:buClr>
              <a:buSzPts val="3600"/>
              <a:buFont typeface="Microsoft Yahei"/>
              <a:buNone/>
            </a:pPr>
            <a:r>
              <a:rPr lang="en-US" sz="3600" b="1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PAŽĮSTU, ATRANDU, TYRINĖJU, KELIAUJU</a:t>
            </a:r>
            <a:endParaRPr sz="3600" b="1" i="0" u="none" strike="noStrike" cap="none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78" name="Google Shape;27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2102300"/>
            <a:ext cx="5871925" cy="2945612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7"/>
          <p:cNvSpPr/>
          <p:nvPr/>
        </p:nvSpPr>
        <p:spPr>
          <a:xfrm>
            <a:off x="7626250" y="1257475"/>
            <a:ext cx="3707400" cy="646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 b="1">
                <a:solidFill>
                  <a:srgbClr val="0B5394"/>
                </a:solidFill>
                <a:latin typeface="Comic Sans MS"/>
                <a:ea typeface="Comic Sans MS"/>
                <a:cs typeface="Comic Sans MS"/>
                <a:sym typeface="Comic Sans MS"/>
              </a:rPr>
              <a:t>TĖVELIAI SUPAŽINDINA</a:t>
            </a:r>
            <a:r>
              <a:rPr lang="en-US" sz="2150" b="1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br>
              <a:rPr lang="en-US" sz="1050" i="0" u="none" strike="noStrike" cap="none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sz="1050" i="0" u="none" strike="noStrike" cap="none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" name="Google Shape;280;p7"/>
          <p:cNvSpPr txBox="1"/>
          <p:nvPr/>
        </p:nvSpPr>
        <p:spPr>
          <a:xfrm>
            <a:off x="6916057" y="2528491"/>
            <a:ext cx="2561620" cy="244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accen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81" name="Google Shape;281;p7"/>
          <p:cNvSpPr txBox="1"/>
          <p:nvPr/>
        </p:nvSpPr>
        <p:spPr>
          <a:xfrm>
            <a:off x="6877375" y="2163700"/>
            <a:ext cx="4219800" cy="523200"/>
          </a:xfrm>
          <a:prstGeom prst="rect">
            <a:avLst/>
          </a:prstGeom>
          <a:solidFill>
            <a:srgbClr val="FF00FF"/>
          </a:solidFill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u="sng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DUONOS KELIAS...</a:t>
            </a:r>
            <a:endParaRPr sz="2200" b="1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2" name="Google Shape;282;p7"/>
          <p:cNvSpPr txBox="1"/>
          <p:nvPr/>
        </p:nvSpPr>
        <p:spPr>
          <a:xfrm>
            <a:off x="6877363" y="3178663"/>
            <a:ext cx="4309200" cy="770400"/>
          </a:xfrm>
          <a:prstGeom prst="rect">
            <a:avLst/>
          </a:prstGeom>
          <a:solidFill>
            <a:srgbClr val="FF00FF"/>
          </a:solidFill>
          <a:ln w="38100" cap="flat" cmpd="sng">
            <a:solidFill>
              <a:srgbClr val="60C2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u="sng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KAS KĄ DIRBA KAUNO KLINIKOSE?</a:t>
            </a:r>
            <a:endParaRPr sz="2200" b="1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3" name="Google Shape;283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0275" y="1257475"/>
            <a:ext cx="2799176" cy="2335642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4" name="Google Shape;284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60922" y="1257475"/>
            <a:ext cx="2635080" cy="2335652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5" name="Google Shape;285;p7"/>
          <p:cNvSpPr txBox="1"/>
          <p:nvPr/>
        </p:nvSpPr>
        <p:spPr>
          <a:xfrm>
            <a:off x="6877375" y="4229249"/>
            <a:ext cx="4309200" cy="523200"/>
          </a:xfrm>
          <a:prstGeom prst="rect">
            <a:avLst/>
          </a:prstGeom>
          <a:solidFill>
            <a:srgbClr val="FF00FF"/>
          </a:solidFill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u="sng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KĄ DAR SUŽINOSIU?</a:t>
            </a:r>
            <a:endParaRPr sz="2200" b="1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6" name="Google Shape;286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0275" y="3936524"/>
            <a:ext cx="2799176" cy="2115751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7" name="Google Shape;287;p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77750" y="3936525"/>
            <a:ext cx="2799176" cy="2115751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"/>
            <a:ext cx="12192000" cy="685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24449"/>
            <a:ext cx="12192000" cy="183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225" y="50"/>
            <a:ext cx="2126900" cy="34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14946" y="419873"/>
            <a:ext cx="964941" cy="6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16727" y="1471069"/>
            <a:ext cx="1723430" cy="93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15474" y="917221"/>
            <a:ext cx="2107283" cy="296298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6"/>
          <p:cNvSpPr txBox="1"/>
          <p:nvPr/>
        </p:nvSpPr>
        <p:spPr>
          <a:xfrm>
            <a:off x="1496625" y="1471075"/>
            <a:ext cx="87147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AČIŪ UŽ DĖMESĮ</a:t>
            </a:r>
            <a:endParaRPr sz="7500" i="0" u="none" strike="noStrike" cap="none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9" name="Google Shape;299;p26"/>
          <p:cNvSpPr/>
          <p:nvPr/>
        </p:nvSpPr>
        <p:spPr>
          <a:xfrm>
            <a:off x="10457500" y="1282900"/>
            <a:ext cx="1326000" cy="725100"/>
          </a:xfrm>
          <a:prstGeom prst="roundRect">
            <a:avLst>
              <a:gd name="adj" fmla="val 50000"/>
            </a:avLst>
          </a:prstGeom>
          <a:solidFill>
            <a:srgbClr val="FF00FF"/>
          </a:solidFill>
          <a:ln w="1587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 2023M. </a:t>
            </a:r>
            <a:endParaRPr sz="2700" b="0" i="0" u="none" strike="noStrike" cap="non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00" name="Google Shape;30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975" y="2409525"/>
            <a:ext cx="2126900" cy="35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35500" y="2717875"/>
            <a:ext cx="5377724" cy="3165775"/>
          </a:xfrm>
          <a:prstGeom prst="rect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BFB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3425" y="1594475"/>
            <a:ext cx="10556974" cy="54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3340" y="-95270"/>
            <a:ext cx="4977130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47895"/>
            <a:ext cx="12192000" cy="183351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"/>
          <p:cNvSpPr txBox="1"/>
          <p:nvPr/>
        </p:nvSpPr>
        <p:spPr>
          <a:xfrm>
            <a:off x="4730774" y="771852"/>
            <a:ext cx="2936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12D8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Pranešimą parengė:</a:t>
            </a:r>
            <a:endParaRPr sz="3600" b="1" i="0" u="none" strike="noStrike" cap="none">
              <a:solidFill>
                <a:srgbClr val="012D8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121" name="Google Shape;121;p2"/>
          <p:cNvGrpSpPr/>
          <p:nvPr/>
        </p:nvGrpSpPr>
        <p:grpSpPr>
          <a:xfrm>
            <a:off x="1073426" y="1594475"/>
            <a:ext cx="4992979" cy="3587549"/>
            <a:chOff x="1947228" y="2967964"/>
            <a:chExt cx="4101009" cy="1587200"/>
          </a:xfrm>
        </p:grpSpPr>
        <p:pic>
          <p:nvPicPr>
            <p:cNvPr id="122" name="Google Shape;122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429353">
              <a:off x="2003365" y="3194824"/>
              <a:ext cx="3713188" cy="1133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2"/>
            <p:cNvSpPr txBox="1"/>
            <p:nvPr/>
          </p:nvSpPr>
          <p:spPr>
            <a:xfrm>
              <a:off x="2082238" y="3506764"/>
              <a:ext cx="3966000" cy="43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2D86"/>
                </a:buClr>
                <a:buSzPts val="2400"/>
                <a:buFont typeface="Microsoft Yahei"/>
                <a:buNone/>
              </a:pPr>
              <a:r>
                <a:rPr lang="en-US" sz="2300" b="1" i="0" u="none" strike="noStrike" cap="none">
                  <a:solidFill>
                    <a:srgbClr val="012D86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MOKYTOJA</a:t>
              </a:r>
              <a:endParaRPr sz="2300" b="1" i="0" u="none" strike="noStrike" cap="none">
                <a:solidFill>
                  <a:srgbClr val="012D86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2D86"/>
                </a:buClr>
                <a:buSzPts val="2400"/>
                <a:buFont typeface="Microsoft Yahei"/>
                <a:buNone/>
              </a:pPr>
              <a:r>
                <a:rPr lang="en-US" sz="2300" b="1" i="0" u="none" strike="noStrike" cap="none">
                  <a:solidFill>
                    <a:srgbClr val="012D86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JOLANTA RAVINSKIENĖ</a:t>
              </a:r>
              <a:endParaRPr sz="2300" b="1" i="0" u="none" strike="noStrike" cap="none">
                <a:solidFill>
                  <a:srgbClr val="012D86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20210">
            <a:off x="7390457" y="1477608"/>
            <a:ext cx="4505654" cy="2743956"/>
            <a:chOff x="6728459" y="2706810"/>
            <a:chExt cx="3523947" cy="1355411"/>
          </a:xfrm>
        </p:grpSpPr>
        <p:pic>
          <p:nvPicPr>
            <p:cNvPr id="125" name="Google Shape;125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75643">
              <a:off x="6756708" y="2789566"/>
              <a:ext cx="3271250" cy="1189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2"/>
            <p:cNvSpPr txBox="1"/>
            <p:nvPr/>
          </p:nvSpPr>
          <p:spPr>
            <a:xfrm>
              <a:off x="6956306" y="3196301"/>
              <a:ext cx="32961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2D86"/>
                </a:buClr>
                <a:buSzPts val="2400"/>
                <a:buFont typeface="Microsoft Yahei"/>
                <a:buNone/>
              </a:pPr>
              <a:r>
                <a:rPr lang="en-US" sz="2400" b="1" i="0" u="none" strike="noStrike" cap="none">
                  <a:solidFill>
                    <a:srgbClr val="012D86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MOKYTOJA </a:t>
              </a:r>
              <a:endParaRPr sz="2400" b="1" i="0" u="none" strike="noStrike" cap="none">
                <a:solidFill>
                  <a:srgbClr val="012D86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2D86"/>
                </a:buClr>
                <a:buSzPts val="2400"/>
                <a:buFont typeface="Microsoft Yahei"/>
                <a:buNone/>
              </a:pPr>
              <a:r>
                <a:rPr lang="en-US" sz="2400" b="1" i="0" u="none" strike="noStrike" cap="none">
                  <a:solidFill>
                    <a:srgbClr val="012D86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SIGITA ŽITINEVIČIENĖ</a:t>
              </a:r>
              <a:endParaRPr sz="2400" b="1" i="0" u="none" strike="noStrike" cap="none">
                <a:solidFill>
                  <a:srgbClr val="012D86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127" name="Google Shape;127;p2"/>
          <p:cNvGrpSpPr/>
          <p:nvPr/>
        </p:nvGrpSpPr>
        <p:grpSpPr>
          <a:xfrm>
            <a:off x="2811911" y="3806241"/>
            <a:ext cx="7800955" cy="2738244"/>
            <a:chOff x="6447690" y="2853428"/>
            <a:chExt cx="3169960" cy="1291137"/>
          </a:xfrm>
        </p:grpSpPr>
        <p:pic>
          <p:nvPicPr>
            <p:cNvPr id="128" name="Google Shape;128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75642">
              <a:off x="6474600" y="2932259"/>
              <a:ext cx="3116140" cy="1133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2"/>
            <p:cNvSpPr txBox="1"/>
            <p:nvPr/>
          </p:nvSpPr>
          <p:spPr>
            <a:xfrm>
              <a:off x="6601561" y="3285456"/>
              <a:ext cx="2936400" cy="39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2D86"/>
                </a:buClr>
                <a:buSzPts val="2400"/>
                <a:buFont typeface="Microsoft Yahei"/>
                <a:buNone/>
              </a:pPr>
              <a:r>
                <a:rPr lang="en-US" sz="2400" b="1">
                  <a:solidFill>
                    <a:srgbClr val="012D86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KURATORĖ - DIREKTORĖ RASA KAZIMIERA TAMULAITIENĖ</a:t>
              </a:r>
              <a:endParaRPr sz="2400" b="1" i="0" u="none" strike="noStrike" cap="none">
                <a:solidFill>
                  <a:srgbClr val="012D86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BFB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47895"/>
            <a:ext cx="12192000" cy="183351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/>
          <p:nvPr/>
        </p:nvSpPr>
        <p:spPr>
          <a:xfrm>
            <a:off x="2194550" y="435725"/>
            <a:ext cx="84012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C2DC"/>
              </a:buClr>
              <a:buSzPts val="3600"/>
              <a:buFont typeface="Microsoft Yahei"/>
              <a:buNone/>
            </a:pPr>
            <a:r>
              <a:rPr lang="en-US" sz="3600" b="1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ECO MADA</a:t>
            </a:r>
            <a:endParaRPr sz="3600" b="1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1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</a:t>
            </a:r>
            <a:endParaRPr sz="3600" b="1">
              <a:solidFill>
                <a:srgbClr val="60C2DC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5030" y="3687925"/>
            <a:ext cx="4185944" cy="255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341000" y="1932375"/>
            <a:ext cx="278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795973"/>
            <a:ext cx="6464375" cy="470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/>
          <p:nvPr/>
        </p:nvSpPr>
        <p:spPr>
          <a:xfrm>
            <a:off x="1970250" y="1837650"/>
            <a:ext cx="337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2273375" y="1515575"/>
            <a:ext cx="3372300" cy="3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Tinklaveika su </a:t>
            </a:r>
            <a:endParaRPr sz="2200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l/d ,,Lineliu" ir Kauno r. Girionių "Pelėdžiukų" lauko gr., tinklaveika su šeimomis ir darželio bendruomene, kūrybinės dirbtuvės. Veiklų ciklas ,,Mažieji dizaineriai. Eko mada 2023"</a:t>
            </a:r>
            <a:endParaRPr sz="2200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41" name="Google Shape;141;p21"/>
          <p:cNvSpPr txBox="1"/>
          <p:nvPr/>
        </p:nvSpPr>
        <p:spPr>
          <a:xfrm>
            <a:off x="6839050" y="1117725"/>
            <a:ext cx="4849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42" name="Google Shape;142;p21"/>
          <p:cNvSpPr txBox="1"/>
          <p:nvPr/>
        </p:nvSpPr>
        <p:spPr>
          <a:xfrm>
            <a:off x="7048475" y="1549975"/>
            <a:ext cx="4849800" cy="615600"/>
          </a:xfrm>
          <a:prstGeom prst="rect">
            <a:avLst/>
          </a:prstGeom>
          <a:solidFill>
            <a:srgbClr val="FF00FF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PASIGROŽĖKIME...</a:t>
            </a:r>
            <a:endParaRPr sz="2800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7048475" y="2279325"/>
            <a:ext cx="4849800" cy="969600"/>
          </a:xfrm>
          <a:prstGeom prst="rect">
            <a:avLst/>
          </a:prstGeom>
          <a:solidFill>
            <a:srgbClr val="FF00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u="sng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ČIA KVIEČIAME Į ECCO MADOS  DIENĄ</a:t>
            </a:r>
            <a:endParaRPr sz="2700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BFB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47895"/>
            <a:ext cx="12192000" cy="183351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2"/>
          <p:cNvSpPr txBox="1"/>
          <p:nvPr/>
        </p:nvSpPr>
        <p:spPr>
          <a:xfrm>
            <a:off x="2088199" y="610975"/>
            <a:ext cx="8499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C2DC"/>
              </a:buClr>
              <a:buSzPts val="3600"/>
              <a:buFont typeface="Microsoft Yahei"/>
              <a:buNone/>
            </a:pPr>
            <a:r>
              <a:rPr lang="en-US" sz="3600" b="1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IŠVYKA Į ČIURLIONIO MUZIEJŲ</a:t>
            </a:r>
            <a:endParaRPr sz="3600" b="1" i="0" u="none" strike="noStrike" cap="none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150" name="Google Shape;150;p12"/>
          <p:cNvGrpSpPr/>
          <p:nvPr/>
        </p:nvGrpSpPr>
        <p:grpSpPr>
          <a:xfrm>
            <a:off x="6702875" y="2621238"/>
            <a:ext cx="5401500" cy="2426663"/>
            <a:chOff x="7247975" y="1954318"/>
            <a:chExt cx="5401500" cy="2426663"/>
          </a:xfrm>
        </p:grpSpPr>
        <p:sp>
          <p:nvSpPr>
            <p:cNvPr id="151" name="Google Shape;151;p12"/>
            <p:cNvSpPr txBox="1"/>
            <p:nvPr/>
          </p:nvSpPr>
          <p:spPr>
            <a:xfrm>
              <a:off x="7247975" y="1954318"/>
              <a:ext cx="5401500" cy="10629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rm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        </a:t>
              </a:r>
              <a:r>
                <a:rPr lang="en-US" sz="2300" b="1" u="sng">
                  <a:solidFill>
                    <a:srgbClr val="1C4587"/>
                  </a:solidFill>
                  <a:latin typeface="Times New Roman"/>
                  <a:ea typeface="Times New Roman"/>
                  <a:cs typeface="Times New Roman"/>
                  <a:sym typeface="Times New Roman"/>
                  <a:hlinkClick r:id="rId4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http://linoit.com/users/joravister/canvases/Jolanta%20R.</a:t>
              </a:r>
              <a:endParaRPr sz="2300" b="1" i="0" u="none" strike="noStrike" cap="none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2" name="Google Shape;152;p12"/>
            <p:cNvSpPr/>
            <p:nvPr/>
          </p:nvSpPr>
          <p:spPr>
            <a:xfrm>
              <a:off x="7247975" y="3455180"/>
              <a:ext cx="5401500" cy="9258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50" b="1" u="sng">
                  <a:solidFill>
                    <a:srgbClr val="1C4587"/>
                  </a:solidFill>
                  <a:latin typeface="Microsoft Yahei"/>
                  <a:ea typeface="Microsoft Yahei"/>
                  <a:cs typeface="Microsoft Yahei"/>
                  <a:sym typeface="Microsoft Yahei"/>
                  <a:hlinkClick r:id="rId5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http://linoit.com/users/sigitaziti/canvases/Sigitos%20tinklaveika%202023</a:t>
              </a:r>
              <a:endParaRPr sz="1850" b="1" i="0" u="none" strike="noStrike" cap="none">
                <a:solidFill>
                  <a:srgbClr val="1C458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153" name="Google Shape;153;p12"/>
          <p:cNvGrpSpPr/>
          <p:nvPr/>
        </p:nvGrpSpPr>
        <p:grpSpPr>
          <a:xfrm>
            <a:off x="92303" y="1579389"/>
            <a:ext cx="6358635" cy="4521112"/>
            <a:chOff x="1471612" y="1662112"/>
            <a:chExt cx="5057775" cy="3533775"/>
          </a:xfrm>
        </p:grpSpPr>
        <p:pic>
          <p:nvPicPr>
            <p:cNvPr id="154" name="Google Shape;154;p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71612" y="1662112"/>
              <a:ext cx="5057775" cy="3533775"/>
            </a:xfrm>
            <a:prstGeom prst="rect">
              <a:avLst/>
            </a:prstGeom>
            <a:noFill/>
            <a:ln w="7620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55" name="Google Shape;155;p12"/>
            <p:cNvPicPr preferRelativeResize="0"/>
            <p:nvPr/>
          </p:nvPicPr>
          <p:blipFill rotWithShape="1">
            <a:blip r:embed="rId7">
              <a:alphaModFix/>
            </a:blip>
            <a:srcRect l="21964" r="21959"/>
            <a:stretch/>
          </p:blipFill>
          <p:spPr>
            <a:xfrm rot="191440">
              <a:off x="4126987" y="2710455"/>
              <a:ext cx="1835088" cy="1738390"/>
            </a:xfrm>
            <a:prstGeom prst="rect">
              <a:avLst/>
            </a:prstGeom>
            <a:noFill/>
            <a:ln w="76200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56" name="Google Shape;156;p12"/>
          <p:cNvSpPr txBox="1"/>
          <p:nvPr/>
        </p:nvSpPr>
        <p:spPr>
          <a:xfrm>
            <a:off x="6702875" y="1428650"/>
            <a:ext cx="5401500" cy="831300"/>
          </a:xfrm>
          <a:prstGeom prst="rect">
            <a:avLst/>
          </a:prstGeom>
          <a:solidFill>
            <a:schemeClr val="accent6"/>
          </a:solidFill>
          <a:ln w="381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Tinklaveika su l/d ,,Lineliu" ,veiklų ciklas </a:t>
            </a:r>
            <a:endParaRPr sz="17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"Mažieji Čiurlioniukai" </a:t>
            </a:r>
            <a:endParaRPr sz="21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57" name="Google Shape;157;p12"/>
          <p:cNvPicPr preferRelativeResize="0"/>
          <p:nvPr/>
        </p:nvPicPr>
        <p:blipFill rotWithShape="1">
          <a:blip r:embed="rId8">
            <a:alphaModFix/>
          </a:blip>
          <a:srcRect l="21964" r="21959"/>
          <a:stretch/>
        </p:blipFill>
        <p:spPr>
          <a:xfrm rot="-415011">
            <a:off x="737254" y="2628345"/>
            <a:ext cx="2296517" cy="2725361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BFB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24495"/>
            <a:ext cx="12192001" cy="183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7850" y="802450"/>
            <a:ext cx="6493501" cy="37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9">
            <a:hlinkClick r:id="rId5"/>
          </p:cNvPr>
          <p:cNvSpPr txBox="1"/>
          <p:nvPr/>
        </p:nvSpPr>
        <p:spPr>
          <a:xfrm rot="661" flipH="1">
            <a:off x="5620510" y="2230629"/>
            <a:ext cx="3120300" cy="538800"/>
          </a:xfrm>
          <a:prstGeom prst="rect">
            <a:avLst/>
          </a:prstGeom>
          <a:solidFill>
            <a:srgbClr val="FF00FF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u="sng">
                <a:solidFill>
                  <a:srgbClr val="07376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KVIEČIAME ...</a:t>
            </a:r>
            <a:endParaRPr sz="230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5" name="Google Shape;165;p9"/>
          <p:cNvSpPr txBox="1"/>
          <p:nvPr/>
        </p:nvSpPr>
        <p:spPr>
          <a:xfrm>
            <a:off x="1836125" y="179250"/>
            <a:ext cx="81783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KELIAUJAME Į DEKSTERIŲ ŪKĮ…</a:t>
            </a:r>
            <a:endParaRPr sz="2800" b="1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6" name="Google Shape;166;p9"/>
          <p:cNvSpPr txBox="1"/>
          <p:nvPr/>
        </p:nvSpPr>
        <p:spPr>
          <a:xfrm>
            <a:off x="1474475" y="306875"/>
            <a:ext cx="10749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67" name="Google Shape;167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4675" y="1368350"/>
            <a:ext cx="3364951" cy="3364951"/>
          </a:xfrm>
          <a:prstGeom prst="rect">
            <a:avLst/>
          </a:prstGeom>
          <a:noFill/>
          <a:ln w="1143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8" name="Google Shape;168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67738" y="3037800"/>
            <a:ext cx="3915075" cy="2798549"/>
          </a:xfrm>
          <a:prstGeom prst="rect">
            <a:avLst/>
          </a:prstGeom>
          <a:noFill/>
          <a:ln w="1143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9" name="Google Shape;169;p9"/>
          <p:cNvSpPr txBox="1"/>
          <p:nvPr/>
        </p:nvSpPr>
        <p:spPr>
          <a:xfrm>
            <a:off x="2975700" y="1268600"/>
            <a:ext cx="3120300" cy="615600"/>
          </a:xfrm>
          <a:prstGeom prst="rect">
            <a:avLst/>
          </a:prstGeom>
          <a:solidFill>
            <a:srgbClr val="FF00FF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rgbClr val="073763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APSILANKYKITE</a:t>
            </a:r>
            <a:endParaRPr sz="2800">
              <a:solidFill>
                <a:srgbClr val="07376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BFB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47895"/>
            <a:ext cx="12192000" cy="183351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5"/>
          <p:cNvSpPr txBox="1"/>
          <p:nvPr/>
        </p:nvSpPr>
        <p:spPr>
          <a:xfrm>
            <a:off x="4228345" y="706669"/>
            <a:ext cx="373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C2DC"/>
              </a:buClr>
              <a:buSzPts val="3600"/>
              <a:buFont typeface="Microsoft Yahei"/>
              <a:buNone/>
            </a:pPr>
            <a:endParaRPr sz="3600" b="1" i="0" u="none" strike="noStrike" cap="none">
              <a:solidFill>
                <a:srgbClr val="60C2DC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76" name="Google Shape;17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9900" y="170500"/>
            <a:ext cx="3542675" cy="25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27" y="1167498"/>
            <a:ext cx="4370975" cy="43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5"/>
          <p:cNvSpPr/>
          <p:nvPr/>
        </p:nvSpPr>
        <p:spPr>
          <a:xfrm>
            <a:off x="796350" y="1388050"/>
            <a:ext cx="3542700" cy="3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50" b="1">
                <a:solidFill>
                  <a:srgbClr val="1C458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T</a:t>
            </a:r>
            <a:r>
              <a:rPr lang="en-US" sz="2150" b="1">
                <a:solidFill>
                  <a:srgbClr val="1C458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inklaveika Kauno l/d "Svirnelis" "Kodėlčiukų" gr. su Kauno l/d "Linelis" "Pelėdžiukų", "Bitučių", "Drugelio" gr. ir Kauno r. Girionių "Pelėdžiukų" lauko gr. "Mažųjų Velykėlės</a:t>
            </a:r>
            <a:r>
              <a:rPr lang="en-US" sz="2050">
                <a:solidFill>
                  <a:srgbClr val="1C458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".</a:t>
            </a:r>
            <a:endParaRPr sz="2050" b="0" i="0" u="none" strike="noStrike" cap="none">
              <a:solidFill>
                <a:srgbClr val="1C458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79" name="Google Shape;179;p15"/>
          <p:cNvSpPr/>
          <p:nvPr/>
        </p:nvSpPr>
        <p:spPr>
          <a:xfrm>
            <a:off x="2377395" y="3566245"/>
            <a:ext cx="2561620" cy="533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05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endParaRPr sz="1050" b="0" i="0" u="none" strike="noStrike" cap="non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80" name="Google Shape;180;p15"/>
          <p:cNvSpPr txBox="1"/>
          <p:nvPr/>
        </p:nvSpPr>
        <p:spPr>
          <a:xfrm>
            <a:off x="2784875" y="170500"/>
            <a:ext cx="721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MAŽŲJŲ VELYKĖLĖS</a:t>
            </a:r>
            <a:endParaRPr sz="3600" b="1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1" name="Google Shape;181;p15"/>
          <p:cNvSpPr txBox="1"/>
          <p:nvPr/>
        </p:nvSpPr>
        <p:spPr>
          <a:xfrm>
            <a:off x="6497950" y="2571750"/>
            <a:ext cx="572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82" name="Google Shape;18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1375" y="1490350"/>
            <a:ext cx="2355674" cy="235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6593549" y="3151876"/>
            <a:ext cx="3062377" cy="2210725"/>
          </a:xfrm>
          <a:prstGeom prst="rect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" name="Google Shape;18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76600" y="3187350"/>
            <a:ext cx="2355674" cy="235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BFB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47895"/>
            <a:ext cx="12192000" cy="183351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/>
        </p:nvSpPr>
        <p:spPr>
          <a:xfrm>
            <a:off x="378900" y="341000"/>
            <a:ext cx="9567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C2DC"/>
              </a:buClr>
              <a:buSzPts val="3600"/>
              <a:buFont typeface="Microsoft Yahei"/>
              <a:buNone/>
            </a:pPr>
            <a:r>
              <a:rPr lang="en-US" sz="3600" b="1">
                <a:solidFill>
                  <a:srgbClr val="1C4587"/>
                </a:solidFill>
                <a:latin typeface="Comic Sans MS"/>
                <a:ea typeface="Comic Sans MS"/>
                <a:cs typeface="Comic Sans MS"/>
                <a:sym typeface="Comic Sans MS"/>
              </a:rPr>
              <a:t>MAŽOSIOS SODO BALERINOS</a:t>
            </a:r>
            <a:endParaRPr sz="3600" b="1" i="0" u="none" strike="noStrike" cap="none">
              <a:solidFill>
                <a:srgbClr val="1C458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1" name="Google Shape;19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2118" y="-178204"/>
            <a:ext cx="4096234" cy="440495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/>
          <p:nvPr/>
        </p:nvSpPr>
        <p:spPr>
          <a:xfrm rot="-240584">
            <a:off x="7009564" y="2598218"/>
            <a:ext cx="2097935" cy="53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93" name="Google Shape;19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00350" y="2166526"/>
            <a:ext cx="6898200" cy="411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 txBox="1"/>
          <p:nvPr/>
        </p:nvSpPr>
        <p:spPr>
          <a:xfrm rot="-421845">
            <a:off x="637271" y="2750474"/>
            <a:ext cx="3279359" cy="212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lang="en-US" sz="1800" b="1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Kauno l/d "Svirnelis" tinklaveika su Kauno l/d `Linelis" "Pelėdžiukų" , "Bitučių"ir Kauno r. Girionių darželiu "Pelėdžiukų" lauko gr., . Veiklų ciklas "Mažosios sodo balerinos"</a:t>
            </a:r>
            <a:endParaRPr sz="1800" b="1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5" name="Google Shape;19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92625" y="4226750"/>
            <a:ext cx="2129999" cy="2129999"/>
          </a:xfrm>
          <a:prstGeom prst="rect">
            <a:avLst/>
          </a:prstGeom>
          <a:noFill/>
          <a:ln w="2857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6" name="Google Shape;196;p25"/>
          <p:cNvSpPr txBox="1"/>
          <p:nvPr/>
        </p:nvSpPr>
        <p:spPr>
          <a:xfrm>
            <a:off x="6103625" y="1954525"/>
            <a:ext cx="2561700" cy="21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97" name="Google Shape;19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34300" y="1714938"/>
            <a:ext cx="2300374" cy="230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3350" y="987499"/>
            <a:ext cx="2200275" cy="51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BFB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43170"/>
            <a:ext cx="12192001" cy="183351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7"/>
          <p:cNvSpPr txBox="1"/>
          <p:nvPr/>
        </p:nvSpPr>
        <p:spPr>
          <a:xfrm>
            <a:off x="2008150" y="341000"/>
            <a:ext cx="973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C2DC"/>
              </a:buClr>
              <a:buSzPts val="3600"/>
              <a:buFont typeface="Microsoft Yahei"/>
              <a:buNone/>
            </a:pPr>
            <a:r>
              <a:rPr lang="en-US" sz="3600" b="1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KELIAUJANTI NERTŲ ŽAISLŲ SKRYNIA</a:t>
            </a:r>
            <a:endParaRPr sz="3600" b="1" i="0" u="none" strike="noStrike" cap="none">
              <a:solidFill>
                <a:srgbClr val="1155CC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5" name="Google Shape;20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0300" y="2624750"/>
            <a:ext cx="2841700" cy="353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7"/>
          <p:cNvSpPr/>
          <p:nvPr/>
        </p:nvSpPr>
        <p:spPr>
          <a:xfrm>
            <a:off x="4460291" y="2517588"/>
            <a:ext cx="25617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07" name="Google Shape;207;p17"/>
          <p:cNvSpPr/>
          <p:nvPr/>
        </p:nvSpPr>
        <p:spPr>
          <a:xfrm>
            <a:off x="8387367" y="2384963"/>
            <a:ext cx="2561620" cy="533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05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endParaRPr sz="1050" b="0" i="0" u="none" strike="noStrike" cap="non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08" name="Google Shape;208;p17"/>
          <p:cNvSpPr/>
          <p:nvPr/>
        </p:nvSpPr>
        <p:spPr>
          <a:xfrm>
            <a:off x="5729591" y="3680363"/>
            <a:ext cx="2561620" cy="533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05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endParaRPr sz="1050" b="0" i="0" u="none" strike="noStrike" cap="non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09" name="Google Shape;209;p17"/>
          <p:cNvSpPr/>
          <p:nvPr/>
        </p:nvSpPr>
        <p:spPr>
          <a:xfrm>
            <a:off x="8387367" y="3680363"/>
            <a:ext cx="2561620" cy="533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05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endParaRPr sz="1050" b="0" i="0" u="none" strike="noStrike" cap="non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10" name="Google Shape;21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9450" y="678025"/>
            <a:ext cx="4183868" cy="353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7"/>
          <p:cNvPicPr preferRelativeResize="0"/>
          <p:nvPr/>
        </p:nvPicPr>
        <p:blipFill rotWithShape="1">
          <a:blip r:embed="rId6">
            <a:alphaModFix/>
          </a:blip>
          <a:srcRect r="3707"/>
          <a:stretch/>
        </p:blipFill>
        <p:spPr>
          <a:xfrm>
            <a:off x="287900" y="1398700"/>
            <a:ext cx="3946926" cy="4098801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2" name="Google Shape;21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30675" y="2938300"/>
            <a:ext cx="4315177" cy="2764075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3" name="Google Shape;213;p17"/>
          <p:cNvSpPr txBox="1"/>
          <p:nvPr/>
        </p:nvSpPr>
        <p:spPr>
          <a:xfrm rot="-895531">
            <a:off x="4385759" y="1776211"/>
            <a:ext cx="3000430" cy="738899"/>
          </a:xfrm>
          <a:prstGeom prst="rect">
            <a:avLst/>
          </a:prstGeom>
          <a:solidFill>
            <a:srgbClr val="FF00FF"/>
          </a:solidFill>
          <a:ln w="3810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rgbClr val="1C4587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KURIAME, FANTAZUOJAME ČIA...</a:t>
            </a:r>
            <a:endParaRPr sz="1800" b="1">
              <a:solidFill>
                <a:srgbClr val="1C458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14" name="Google Shape;214;p17"/>
          <p:cNvSpPr txBox="1"/>
          <p:nvPr/>
        </p:nvSpPr>
        <p:spPr>
          <a:xfrm>
            <a:off x="7767350" y="1085550"/>
            <a:ext cx="41838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Tarptautinio etwining projekto ,,Pats - 1" Tinklaveika su Kauno l/d "Linelis", ,,Vaikystės takas", Utenos l/d ,,Želmenėlis". Kūrybinių žaidimų ir edukacijų su nertais žaislais ciklas ,,Keliaujanti nertų žaislų skrynia".</a:t>
            </a:r>
            <a:endParaRPr sz="17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BFB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47895"/>
            <a:ext cx="12192000" cy="183351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 txBox="1"/>
          <p:nvPr/>
        </p:nvSpPr>
        <p:spPr>
          <a:xfrm>
            <a:off x="549400" y="272275"/>
            <a:ext cx="110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C2DC"/>
              </a:buClr>
              <a:buSzPts val="3600"/>
              <a:buFont typeface="Microsoft Yahei"/>
              <a:buNone/>
            </a:pPr>
            <a:r>
              <a:rPr lang="en-US" sz="3600" b="1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ČIA LIETUVA. MANO NAMAI  NAMUČIAI</a:t>
            </a:r>
            <a:endParaRPr sz="3600" b="1" i="0" u="none" strike="noStrike" cap="none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1" name="Google Shape;22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6800" y="1128101"/>
            <a:ext cx="5556775" cy="31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 txBox="1"/>
          <p:nvPr/>
        </p:nvSpPr>
        <p:spPr>
          <a:xfrm>
            <a:off x="1458375" y="1629125"/>
            <a:ext cx="806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23" name="Google Shape;223;p22"/>
          <p:cNvSpPr txBox="1"/>
          <p:nvPr/>
        </p:nvSpPr>
        <p:spPr>
          <a:xfrm>
            <a:off x="188600" y="1538025"/>
            <a:ext cx="6138000" cy="1600800"/>
          </a:xfrm>
          <a:prstGeom prst="rect">
            <a:avLst/>
          </a:prstGeom>
          <a:solidFill>
            <a:srgbClr val="60C2DC"/>
          </a:solidFill>
          <a:ln w="762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Tinklaveika su Kauno l/d "Linelis" ir Kauno r. Girionių lauko darželiu, kūrybinės dirbtuvės su šeimomis "Čia Lietuva. Mano namai namučiai"</a:t>
            </a:r>
            <a:endParaRPr sz="2300" b="1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4" name="Google Shape;22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0612" y="3448050"/>
            <a:ext cx="2349150" cy="2349150"/>
          </a:xfrm>
          <a:prstGeom prst="rect">
            <a:avLst/>
          </a:prstGeom>
          <a:noFill/>
          <a:ln w="3810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5" name="Google Shape;22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700" y="3278925"/>
            <a:ext cx="5964001" cy="2687398"/>
          </a:xfrm>
          <a:prstGeom prst="rect">
            <a:avLst/>
          </a:prstGeom>
          <a:noFill/>
          <a:ln w="762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ww.freeppt7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C7F6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0C7F6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Plačiaekranė</PresentationFormat>
  <Paragraphs>63</Paragraphs>
  <Slides>15</Slides>
  <Notes>15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15</vt:i4>
      </vt:variant>
    </vt:vector>
  </HeadingPairs>
  <TitlesOfParts>
    <vt:vector size="20" baseType="lpstr">
      <vt:lpstr>Microsoft Yahei</vt:lpstr>
      <vt:lpstr>Arial</vt:lpstr>
      <vt:lpstr>Comic Sans MS</vt:lpstr>
      <vt:lpstr>Times New Roman</vt:lpstr>
      <vt:lpstr>www.freeppt7.com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SVEČIUOSE  KAUNO CHORINIO DAINAVIMO  MOKYKLOJE “VARPELIS” (tėvelių iniciatyvos)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www.freeppt7.com</dc:creator>
  <cp:lastModifiedBy>USER</cp:lastModifiedBy>
  <cp:revision>1</cp:revision>
  <dcterms:created xsi:type="dcterms:W3CDTF">2018-02-07T08:36:00Z</dcterms:created>
  <dcterms:modified xsi:type="dcterms:W3CDTF">2023-11-21T13:36:45Z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BA50696402944BBC92FC75D8F0E1FB49_12</vt:lpwstr>
  </property>
  <property fmtid="{D5CDD505-2E9C-101B-9397-08002B2CF9AE}" pid="3" name="KSOProductBuildVer">
    <vt:lpwstr>1033-12.2.0.13279</vt:lpwstr>
  </property>
</Properties>
</file>